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2" r:id="rId3"/>
    <p:sldId id="273" r:id="rId4"/>
    <p:sldId id="274" r:id="rId5"/>
    <p:sldId id="271" r:id="rId6"/>
    <p:sldId id="270" r:id="rId7"/>
    <p:sldId id="258" r:id="rId8"/>
    <p:sldId id="268" r:id="rId9"/>
    <p:sldId id="269" r:id="rId10"/>
    <p:sldId id="275" r:id="rId11"/>
    <p:sldId id="276" r:id="rId12"/>
    <p:sldId id="277" r:id="rId13"/>
    <p:sldId id="278" r:id="rId14"/>
    <p:sldId id="263" r:id="rId15"/>
    <p:sldId id="285" r:id="rId16"/>
    <p:sldId id="279" r:id="rId17"/>
    <p:sldId id="280" r:id="rId18"/>
    <p:sldId id="286" r:id="rId19"/>
    <p:sldId id="281" r:id="rId20"/>
    <p:sldId id="266" r:id="rId21"/>
    <p:sldId id="267" r:id="rId22"/>
    <p:sldId id="282" r:id="rId23"/>
    <p:sldId id="283" r:id="rId24"/>
    <p:sldId id="284" r:id="rId25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3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00E64E80-B108-4C2D-B0C2-22193C23421C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CC0E8B8B-8088-4365-BA98-3457A5F67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30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0B5AA-6839-4664-8E68-23DD9FAF8552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6525" y="1158875"/>
            <a:ext cx="4171950" cy="3128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2463"/>
            <a:ext cx="5588000" cy="3649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058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3AE96-C011-435C-AAB3-3256E5D9E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73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3AE96-C011-435C-AAB3-3256E5D9E0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69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3AE96-C011-435C-AAB3-3256E5D9E0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7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43D1E3BE-E82F-43B7-A740-12EC1EB3A540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A3710ACC-AA50-440A-95D2-EE6045C95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E3BE-E82F-43B7-A740-12EC1EB3A540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0ACC-AA50-440A-95D2-EE6045C95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43D1E3BE-E82F-43B7-A740-12EC1EB3A540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710ACC-AA50-440A-95D2-EE6045C95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E3BE-E82F-43B7-A740-12EC1EB3A540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0ACC-AA50-440A-95D2-EE6045C95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D1E3BE-E82F-43B7-A740-12EC1EB3A540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A3710ACC-AA50-440A-95D2-EE6045C95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E3BE-E82F-43B7-A740-12EC1EB3A540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0ACC-AA50-440A-95D2-EE6045C95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E3BE-E82F-43B7-A740-12EC1EB3A540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0ACC-AA50-440A-95D2-EE6045C95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E3BE-E82F-43B7-A740-12EC1EB3A540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0ACC-AA50-440A-95D2-EE6045C95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D1E3BE-E82F-43B7-A740-12EC1EB3A540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0ACC-AA50-440A-95D2-EE6045C95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E3BE-E82F-43B7-A740-12EC1EB3A540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0ACC-AA50-440A-95D2-EE6045C95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E3BE-E82F-43B7-A740-12EC1EB3A540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0ACC-AA50-440A-95D2-EE6045C95C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fld id="{43D1E3BE-E82F-43B7-A740-12EC1EB3A540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A3710ACC-AA50-440A-95D2-EE6045C95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RP0j3Lnlazs&amp;list=PLpCVxuSvh3c8GGcuHlJrnvkKS2-Aau2Lr&amp;index=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Ch. 6: Equilibrium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Price is “Right”!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411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016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Gov’t Intervention             </a:t>
            </a:r>
            <a:r>
              <a:rPr lang="en-US" sz="2800" dirty="0" smtClean="0"/>
              <a:t>IN </a:t>
            </a:r>
            <a:r>
              <a:rPr lang="en-US" sz="2800" dirty="0" smtClean="0"/>
              <a:t>Mixed-Market </a:t>
            </a:r>
            <a:r>
              <a:rPr lang="en-US" sz="2800" dirty="0" smtClean="0"/>
              <a:t>Economies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56" y="1676400"/>
            <a:ext cx="8008144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800" dirty="0" smtClean="0"/>
          </a:p>
          <a:p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 controls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smtClean="0"/>
              <a:t>– </a:t>
            </a:r>
            <a:r>
              <a:rPr lang="en-US" sz="3200" dirty="0" smtClean="0"/>
              <a:t>government placed limits on how high or low certain prices may be.</a:t>
            </a:r>
          </a:p>
          <a:p>
            <a:endParaRPr lang="en-US" sz="900" dirty="0"/>
          </a:p>
          <a:p>
            <a:r>
              <a:rPr lang="en-US" sz="3200" dirty="0"/>
              <a:t>T</a:t>
            </a:r>
            <a:r>
              <a:rPr lang="en-US" sz="3200" dirty="0" smtClean="0"/>
              <a:t>he gov’t may realize that </a:t>
            </a:r>
            <a:r>
              <a:rPr lang="en-US" sz="3200" dirty="0" smtClean="0"/>
              <a:t>supply </a:t>
            </a:r>
            <a:r>
              <a:rPr lang="en-US" sz="3200" dirty="0"/>
              <a:t>and demand will result in prices that </a:t>
            </a:r>
            <a:r>
              <a:rPr lang="en-US" sz="3200" dirty="0" smtClean="0"/>
              <a:t>are: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-</a:t>
            </a:r>
            <a:r>
              <a:rPr lang="en-US" sz="3200" dirty="0" smtClean="0"/>
              <a:t> </a:t>
            </a:r>
            <a:r>
              <a:rPr lang="en-US" sz="3200" dirty="0"/>
              <a:t>unfairly high for consumers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</a:t>
            </a:r>
            <a:r>
              <a:rPr lang="en-US" sz="3200" dirty="0" smtClean="0"/>
              <a:t>or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-</a:t>
            </a:r>
            <a:r>
              <a:rPr lang="en-US" sz="3200" dirty="0" smtClean="0"/>
              <a:t>unfairly </a:t>
            </a:r>
            <a:r>
              <a:rPr lang="en-US" sz="3200" dirty="0"/>
              <a:t>low for producers.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1856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7392"/>
            <a:ext cx="7239000" cy="484632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853518"/>
            <a:ext cx="1854616" cy="228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34714" y="1528763"/>
            <a:ext cx="8556885" cy="49006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When????</a:t>
            </a:r>
            <a:endParaRPr lang="en-US" sz="3200" dirty="0"/>
          </a:p>
          <a:p>
            <a:pPr marL="165100" indent="-165100">
              <a:buNone/>
            </a:pPr>
            <a:r>
              <a:rPr lang="en-US" sz="2400" dirty="0" smtClean="0"/>
              <a:t>-during wartime (</a:t>
            </a:r>
            <a:r>
              <a:rPr lang="en-US" sz="2400" dirty="0" smtClean="0"/>
              <a:t>especially </a:t>
            </a:r>
            <a:r>
              <a:rPr lang="en-US" sz="2400" dirty="0" smtClean="0"/>
              <a:t>on                                                             “critical” goods)</a:t>
            </a:r>
          </a:p>
          <a:p>
            <a:pPr marL="0" indent="0">
              <a:buNone/>
            </a:pPr>
            <a:endParaRPr lang="en-US" sz="600" dirty="0" smtClean="0"/>
          </a:p>
          <a:p>
            <a:pPr marL="165100" indent="-165100">
              <a:buNone/>
            </a:pPr>
            <a:r>
              <a:rPr lang="en-US" sz="2400" dirty="0" smtClean="0"/>
              <a:t>-during natural disasters or </a:t>
            </a:r>
          </a:p>
          <a:p>
            <a:pPr marL="165100" indent="-165100">
              <a:buNone/>
            </a:pPr>
            <a:r>
              <a:rPr lang="en-US" sz="2400" dirty="0"/>
              <a:t> </a:t>
            </a:r>
            <a:r>
              <a:rPr lang="en-US" sz="2400" dirty="0" smtClean="0"/>
              <a:t>other times of unrest                                                 (hurricanes, terrorist attacks, etc.)</a:t>
            </a:r>
          </a:p>
          <a:p>
            <a:pPr marL="0" indent="0">
              <a:buNone/>
            </a:pPr>
            <a:endParaRPr lang="en-US" sz="600" dirty="0" smtClean="0"/>
          </a:p>
          <a:p>
            <a:pPr marL="236538" indent="-236538">
              <a:buNone/>
            </a:pPr>
            <a:r>
              <a:rPr lang="en-US" sz="2400" dirty="0" smtClean="0"/>
              <a:t>-to prevent a “glut” in the market                                     (commodities like wheat, corn, etc.                                                or on imported goods like cars)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314016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000" dirty="0" smtClean="0"/>
              <a:t>Gov’t Intervention             </a:t>
            </a:r>
            <a:r>
              <a:rPr lang="en-US" sz="2800" dirty="0" smtClean="0"/>
              <a:t>IN Market Economies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685" y="1823153"/>
            <a:ext cx="1629350" cy="22154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754" y="3816510"/>
            <a:ext cx="2729727" cy="204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3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871" y="609600"/>
            <a:ext cx="7886700" cy="1649626"/>
          </a:xfrm>
        </p:spPr>
        <p:txBody>
          <a:bodyPr>
            <a:noAutofit/>
          </a:bodyPr>
          <a:lstStyle/>
          <a:p>
            <a:r>
              <a:rPr lang="en-US" sz="4400" dirty="0" smtClean="0"/>
              <a:t>TWO KINDS OF                                   PRICE CONTROLS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92826"/>
            <a:ext cx="8001000" cy="5257800"/>
          </a:xfrm>
        </p:spPr>
        <p:txBody>
          <a:bodyPr>
            <a:normAutofit/>
          </a:bodyPr>
          <a:lstStyle/>
          <a:p>
            <a:endParaRPr lang="en-US" sz="800" dirty="0" smtClean="0"/>
          </a:p>
          <a:p>
            <a:pPr marL="0" indent="0" algn="ctr">
              <a:buNone/>
            </a:pP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 FLOOR</a:t>
            </a:r>
            <a:r>
              <a:rPr lang="en-US" dirty="0" smtClean="0"/>
              <a:t>:  </a:t>
            </a:r>
          </a:p>
          <a:p>
            <a:r>
              <a:rPr lang="en-US" dirty="0" smtClean="0"/>
              <a:t>When </a:t>
            </a:r>
            <a:r>
              <a:rPr lang="en-US" dirty="0" smtClean="0"/>
              <a:t>a gov’t </a:t>
            </a:r>
            <a:r>
              <a:rPr lang="en-US" dirty="0" smtClean="0"/>
              <a:t>wants to </a:t>
            </a:r>
            <a:r>
              <a:rPr lang="en-US" dirty="0" smtClean="0"/>
              <a:t>keep prices </a:t>
            </a:r>
            <a:r>
              <a:rPr lang="en-US" sz="2800" dirty="0" smtClean="0"/>
              <a:t>from </a:t>
            </a:r>
            <a:r>
              <a:rPr lang="en-US" sz="2800" dirty="0" smtClean="0"/>
              <a:t>              going 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 low</a:t>
            </a:r>
            <a:r>
              <a:rPr lang="en-US" dirty="0" smtClean="0"/>
              <a:t>, </a:t>
            </a:r>
            <a:r>
              <a:rPr lang="en-US" dirty="0" smtClean="0"/>
              <a:t>it </a:t>
            </a:r>
            <a:r>
              <a:rPr lang="en-US" dirty="0" smtClean="0"/>
              <a:t>sets a 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minimum price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consumers are required to pay for a </a:t>
            </a:r>
            <a:r>
              <a:rPr lang="en-US" dirty="0" smtClean="0"/>
              <a:t>good/service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r>
              <a:rPr lang="en-US" dirty="0" smtClean="0"/>
              <a:t>A price </a:t>
            </a:r>
            <a:r>
              <a:rPr lang="en-US" u="sng" dirty="0" smtClean="0"/>
              <a:t>below</a:t>
            </a:r>
            <a:r>
              <a:rPr lang="en-US" dirty="0" smtClean="0"/>
              <a:t> the floor is </a:t>
            </a:r>
            <a:r>
              <a:rPr lang="en-US" b="1" u="sng" dirty="0" smtClean="0"/>
              <a:t>illegal</a:t>
            </a:r>
            <a:r>
              <a:rPr lang="en-US" dirty="0" smtClean="0"/>
              <a:t>.</a:t>
            </a:r>
          </a:p>
          <a:p>
            <a:endParaRPr lang="en-US" sz="1200" dirty="0"/>
          </a:p>
          <a:p>
            <a:r>
              <a:rPr lang="en-US" dirty="0" smtClean="0"/>
              <a:t>Price floors protect producers by ensuring </a:t>
            </a:r>
            <a:r>
              <a:rPr lang="en-US" dirty="0" smtClean="0"/>
              <a:t>profit</a:t>
            </a:r>
            <a:r>
              <a:rPr lang="en-US" dirty="0" smtClean="0"/>
              <a:t>.</a:t>
            </a:r>
          </a:p>
          <a:p>
            <a:endParaRPr lang="en-US" sz="1100" dirty="0" smtClean="0"/>
          </a:p>
          <a:p>
            <a:r>
              <a:rPr lang="en-US" dirty="0" smtClean="0"/>
              <a:t>But, they </a:t>
            </a:r>
            <a:r>
              <a:rPr lang="en-US" dirty="0" smtClean="0"/>
              <a:t>also protect consumers by keeping more producers in the market (competition</a:t>
            </a:r>
            <a:r>
              <a:rPr lang="en-US" dirty="0" smtClean="0"/>
              <a:t>).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C:\Users\rpadams\AppData\Local\Microsoft\Windows\Temporary Internet Files\Content.IE5\4A2XRPCZ\MC9102173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3740">
            <a:off x="6409514" y="1018623"/>
            <a:ext cx="300199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84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7696200" cy="4846320"/>
          </a:xfrm>
        </p:spPr>
        <p:txBody>
          <a:bodyPr/>
          <a:lstStyle/>
          <a:p>
            <a:endParaRPr lang="en-US" sz="8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Price Fl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60" y="2049132"/>
            <a:ext cx="4540526" cy="379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06360" y="417420"/>
            <a:ext cx="7504471" cy="32634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sz="3200" dirty="0" smtClean="0"/>
              <a:t>A price floor is </a:t>
            </a: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ABOVE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/>
              <a:t>equilibrium price on the supply </a:t>
            </a:r>
            <a:r>
              <a:rPr lang="en-US" sz="3200" dirty="0" smtClean="0"/>
              <a:t>&amp; </a:t>
            </a:r>
            <a:r>
              <a:rPr lang="en-US" sz="3200" dirty="0" smtClean="0"/>
              <a:t>demand graph</a:t>
            </a:r>
            <a:r>
              <a:rPr lang="en-US" sz="3200" dirty="0" smtClean="0"/>
              <a:t>.</a:t>
            </a:r>
          </a:p>
          <a:p>
            <a:endParaRPr lang="en-US" sz="2000" dirty="0" smtClean="0"/>
          </a:p>
          <a:p>
            <a:endParaRPr lang="en-US" sz="1200" dirty="0" smtClean="0"/>
          </a:p>
          <a:p>
            <a:endParaRPr lang="en-US" dirty="0" smtClean="0"/>
          </a:p>
          <a:p>
            <a:pPr marL="0" indent="0">
              <a:buFont typeface="Wingdings 2"/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8916" y="2895600"/>
            <a:ext cx="2514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Would producers be allowed to sell this good or </a:t>
            </a:r>
            <a:r>
              <a:rPr lang="en-US" sz="2000" b="1" i="1" dirty="0" smtClean="0"/>
              <a:t>service </a:t>
            </a:r>
            <a:r>
              <a:rPr lang="en-US" sz="2000" b="1" i="1" dirty="0"/>
              <a:t>at </a:t>
            </a:r>
            <a:r>
              <a:rPr lang="en-US" sz="2000" b="1" i="1" u="sng" dirty="0"/>
              <a:t>$2.50</a:t>
            </a:r>
            <a:r>
              <a:rPr lang="en-US" sz="2000" b="1" i="1" dirty="0"/>
              <a:t>? </a:t>
            </a:r>
            <a:endParaRPr lang="en-US" sz="2000" b="1" i="1" dirty="0" smtClean="0"/>
          </a:p>
          <a:p>
            <a:endParaRPr lang="en-US" sz="2000" b="1" i="1" dirty="0"/>
          </a:p>
          <a:p>
            <a:r>
              <a:rPr lang="en-US" sz="2000" b="1" i="1" dirty="0" smtClean="0"/>
              <a:t>At </a:t>
            </a:r>
            <a:r>
              <a:rPr lang="en-US" sz="2000" b="1" i="1" u="sng" dirty="0"/>
              <a:t>$4.00</a:t>
            </a:r>
            <a:r>
              <a:rPr lang="en-US" sz="2000" b="1" i="1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3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floor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u="sng" dirty="0" smtClean="0"/>
              <a:t>minimum wage</a:t>
            </a:r>
            <a:r>
              <a:rPr lang="en-US" b="1" dirty="0" smtClean="0"/>
              <a:t> </a:t>
            </a:r>
            <a:r>
              <a:rPr lang="en-US" dirty="0" smtClean="0"/>
              <a:t>is a government-imposed legal floor on the hourly wage rate which is the price the market pays for labor.</a:t>
            </a:r>
          </a:p>
          <a:p>
            <a:endParaRPr lang="en-US" dirty="0"/>
          </a:p>
          <a:p>
            <a:r>
              <a:rPr lang="en-US" dirty="0" smtClean="0"/>
              <a:t>A floor on a </a:t>
            </a:r>
            <a:r>
              <a:rPr lang="en-US" b="1" u="sng" dirty="0" smtClean="0"/>
              <a:t>crop price</a:t>
            </a:r>
            <a:r>
              <a:rPr lang="en-US" dirty="0" smtClean="0"/>
              <a:t>, if world market supply increases or treaties force prices to drop.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C:\Users\rpadams\AppData\Local\Microsoft\Windows\Temporary Internet Files\Content.IE5\ZE85ED1W\MC90005683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0"/>
            <a:ext cx="173827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6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7696200" cy="4846320"/>
          </a:xfrm>
        </p:spPr>
        <p:txBody>
          <a:bodyPr/>
          <a:lstStyle/>
          <a:p>
            <a:endParaRPr lang="en-US" sz="8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Price Fl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60" y="2049132"/>
            <a:ext cx="4540526" cy="379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06360" y="417420"/>
            <a:ext cx="7504471" cy="32634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sz="3200" dirty="0"/>
              <a:t>P</a:t>
            </a:r>
            <a:r>
              <a:rPr lang="en-US" sz="3200" dirty="0" smtClean="0"/>
              <a:t>rice floors usually result in a  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SURPLUS</a:t>
            </a:r>
            <a:r>
              <a:rPr lang="en-US" sz="3200" dirty="0" smtClean="0"/>
              <a:t>.</a:t>
            </a:r>
          </a:p>
          <a:p>
            <a:endParaRPr lang="en-US" sz="2000" dirty="0" smtClean="0"/>
          </a:p>
          <a:p>
            <a:endParaRPr lang="en-US" sz="1200" dirty="0" smtClean="0"/>
          </a:p>
          <a:p>
            <a:endParaRPr lang="en-US" dirty="0" smtClean="0"/>
          </a:p>
          <a:p>
            <a:pPr marL="0" indent="0">
              <a:buFont typeface="Wingdings 2"/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28664" y="2178431"/>
            <a:ext cx="267389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the price control ($3.00), the </a:t>
            </a:r>
            <a:r>
              <a:rPr lang="en-US" b="1" u="sng" dirty="0" smtClean="0"/>
              <a:t>supply</a:t>
            </a:r>
            <a:r>
              <a:rPr lang="en-US" dirty="0" smtClean="0"/>
              <a:t> is GREATER than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400" dirty="0" smtClean="0"/>
          </a:p>
          <a:p>
            <a:r>
              <a:rPr lang="en-US" dirty="0" smtClean="0"/>
              <a:t>the </a:t>
            </a:r>
            <a:r>
              <a:rPr lang="en-US" b="1" u="sng" dirty="0" smtClean="0"/>
              <a:t>demand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the floor is removed, price would settle AT equilibrium ($2.00)</a:t>
            </a:r>
            <a:endParaRPr lang="en-US" dirty="0"/>
          </a:p>
        </p:txBody>
      </p:sp>
      <p:sp>
        <p:nvSpPr>
          <p:cNvPr id="6" name="Bent Arrow 5"/>
          <p:cNvSpPr/>
          <p:nvPr/>
        </p:nvSpPr>
        <p:spPr>
          <a:xfrm rot="5400000" flipV="1">
            <a:off x="4019593" y="1659373"/>
            <a:ext cx="721833" cy="2360220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 rot="5400000" flipH="1" flipV="1">
            <a:off x="3088867" y="2364719"/>
            <a:ext cx="734825" cy="3687574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19200" y="3581400"/>
            <a:ext cx="31242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91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143000"/>
            <a:ext cx="8077200" cy="6080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800" dirty="0" smtClean="0"/>
          </a:p>
          <a:p>
            <a:pPr marL="0" indent="0" algn="ctr">
              <a:buNone/>
            </a:pP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 CEILING</a:t>
            </a:r>
            <a:r>
              <a:rPr lang="en-US" dirty="0" smtClean="0"/>
              <a:t>:  </a:t>
            </a:r>
          </a:p>
          <a:p>
            <a:r>
              <a:rPr lang="en-US" sz="2800" dirty="0" smtClean="0"/>
              <a:t>When </a:t>
            </a:r>
            <a:r>
              <a:rPr lang="en-US" sz="2800" dirty="0" smtClean="0"/>
              <a:t>a gov’t </a:t>
            </a:r>
            <a:r>
              <a:rPr lang="en-US" sz="2800" dirty="0" smtClean="0"/>
              <a:t>wants to </a:t>
            </a:r>
            <a:r>
              <a:rPr lang="en-US" sz="2800" dirty="0" smtClean="0"/>
              <a:t>keep prices </a:t>
            </a:r>
            <a:r>
              <a:rPr lang="en-US" sz="3200" dirty="0" smtClean="0"/>
              <a:t>from </a:t>
            </a:r>
            <a:r>
              <a:rPr lang="en-US" sz="3200" dirty="0" smtClean="0"/>
              <a:t> going </a:t>
            </a:r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 high</a:t>
            </a:r>
            <a:r>
              <a:rPr lang="en-US" sz="2800" dirty="0" smtClean="0"/>
              <a:t>, it </a:t>
            </a:r>
            <a:r>
              <a:rPr lang="en-US" sz="2800" dirty="0" smtClean="0"/>
              <a:t>sets a 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maximum price</a:t>
            </a:r>
            <a:r>
              <a:rPr lang="en-US" sz="2800" b="1" dirty="0" smtClean="0"/>
              <a:t> </a:t>
            </a:r>
            <a:r>
              <a:rPr lang="en-US" sz="2800" dirty="0" smtClean="0"/>
              <a:t>consumers are required to pay for a </a:t>
            </a:r>
            <a:r>
              <a:rPr lang="en-US" sz="2800" dirty="0" smtClean="0"/>
              <a:t>good/service</a:t>
            </a:r>
            <a:r>
              <a:rPr lang="en-US" sz="2800" dirty="0" smtClean="0"/>
              <a:t>.</a:t>
            </a:r>
          </a:p>
          <a:p>
            <a:endParaRPr lang="en-US" sz="900" dirty="0" smtClean="0"/>
          </a:p>
          <a:p>
            <a:r>
              <a:rPr lang="en-US" sz="2800" dirty="0" smtClean="0"/>
              <a:t>A price </a:t>
            </a:r>
            <a:r>
              <a:rPr lang="en-US" sz="2800" b="1" u="sng" dirty="0" smtClean="0"/>
              <a:t>above</a:t>
            </a:r>
            <a:r>
              <a:rPr lang="en-US" sz="2800" dirty="0" smtClean="0"/>
              <a:t> the ceiling is </a:t>
            </a:r>
            <a:r>
              <a:rPr lang="en-US" sz="2800" b="1" u="sng" dirty="0" smtClean="0"/>
              <a:t>illegal</a:t>
            </a:r>
            <a:r>
              <a:rPr lang="en-US" sz="2800" dirty="0" smtClean="0"/>
              <a:t>.</a:t>
            </a:r>
          </a:p>
          <a:p>
            <a:endParaRPr lang="en-US" sz="1400" dirty="0" smtClean="0"/>
          </a:p>
          <a:p>
            <a:r>
              <a:rPr lang="en-US" sz="2800" dirty="0" smtClean="0"/>
              <a:t>Price ceilings protect </a:t>
            </a:r>
            <a:r>
              <a:rPr lang="en-US" sz="2800" dirty="0" smtClean="0"/>
              <a:t>consumers.</a:t>
            </a:r>
          </a:p>
          <a:p>
            <a:r>
              <a:rPr lang="en-US" sz="2800" dirty="0" smtClean="0"/>
              <a:t>But, it also protects producers’ business</a:t>
            </a:r>
            <a:r>
              <a:rPr lang="en-US" sz="2800" dirty="0" smtClean="0"/>
              <a:t>.</a:t>
            </a:r>
          </a:p>
          <a:p>
            <a:pPr marL="0" indent="0">
              <a:buFont typeface="Wingdings 2"/>
              <a:buNone/>
            </a:pPr>
            <a:endParaRPr lang="en-US" dirty="0"/>
          </a:p>
        </p:txBody>
      </p:sp>
      <p:pic>
        <p:nvPicPr>
          <p:cNvPr id="6" name="Picture 2" descr="C:\Users\rpadams\AppData\Local\Microsoft\Windows\Temporary Internet Files\Content.IE5\4A2XRPCZ\MC9102173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3740">
            <a:off x="6423800" y="365260"/>
            <a:ext cx="300199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9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7696200" cy="4846320"/>
          </a:xfrm>
        </p:spPr>
        <p:txBody>
          <a:bodyPr/>
          <a:lstStyle/>
          <a:p>
            <a:endParaRPr lang="en-US" sz="8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4694634"/>
            <a:ext cx="8001000" cy="32634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sz="3200" dirty="0" smtClean="0"/>
              <a:t>A price ceiling is </a:t>
            </a: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BELOW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/>
              <a:t>equilibrium price on the supply and demand graph.</a:t>
            </a:r>
          </a:p>
          <a:p>
            <a:endParaRPr lang="en-US" sz="1200" dirty="0" smtClean="0"/>
          </a:p>
          <a:p>
            <a:endParaRPr lang="en-US" dirty="0" smtClean="0"/>
          </a:p>
          <a:p>
            <a:pPr marL="0" indent="0">
              <a:buFont typeface="Wingdings 2"/>
              <a:buNone/>
            </a:pPr>
            <a:endParaRPr lang="en-US" dirty="0"/>
          </a:p>
        </p:txBody>
      </p:sp>
      <p:pic>
        <p:nvPicPr>
          <p:cNvPr id="2050" name="Picture 2" descr="Economcis - Price Cei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66800"/>
            <a:ext cx="3676650" cy="367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2323" y="1600200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Would producers be allowed to sell this good or service at </a:t>
            </a:r>
            <a:r>
              <a:rPr lang="en-US" sz="2000" b="1" i="1" u="sng" dirty="0"/>
              <a:t>$300</a:t>
            </a:r>
            <a:r>
              <a:rPr lang="en-US" sz="2000" b="1" i="1" dirty="0"/>
              <a:t>?  </a:t>
            </a:r>
            <a:endParaRPr lang="en-US" sz="2000" b="1" i="1" dirty="0" smtClean="0"/>
          </a:p>
          <a:p>
            <a:endParaRPr lang="en-US" sz="2000" b="1" i="1" dirty="0"/>
          </a:p>
          <a:p>
            <a:r>
              <a:rPr lang="en-US" sz="2000" b="1" i="1" dirty="0" smtClean="0"/>
              <a:t>At </a:t>
            </a:r>
            <a:r>
              <a:rPr lang="en-US" sz="2000" b="1" i="1" u="sng" dirty="0"/>
              <a:t>$900</a:t>
            </a:r>
            <a:r>
              <a:rPr lang="en-US" sz="2000" b="1" i="1" dirty="0"/>
              <a:t>?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3183095"/>
            <a:ext cx="29718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4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7696200" cy="4846320"/>
          </a:xfrm>
        </p:spPr>
        <p:txBody>
          <a:bodyPr/>
          <a:lstStyle/>
          <a:p>
            <a:endParaRPr lang="en-US" sz="8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7282" y="4877219"/>
            <a:ext cx="8001000" cy="32634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sz="3200" dirty="0" smtClean="0"/>
              <a:t>Pr</a:t>
            </a:r>
            <a:r>
              <a:rPr lang="en-US" sz="3200" dirty="0" smtClean="0"/>
              <a:t>ice ceilings usually result in a </a:t>
            </a: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SHORTAGE</a:t>
            </a:r>
            <a:r>
              <a:rPr lang="en-US" sz="3200" dirty="0" smtClean="0"/>
              <a:t>.</a:t>
            </a:r>
            <a:endParaRPr lang="en-US" sz="3200" dirty="0" smtClean="0"/>
          </a:p>
          <a:p>
            <a:endParaRPr lang="en-US" sz="1200" dirty="0" smtClean="0"/>
          </a:p>
          <a:p>
            <a:endParaRPr lang="en-US" dirty="0" smtClean="0"/>
          </a:p>
          <a:p>
            <a:pPr marL="0" indent="0">
              <a:buFont typeface="Wingdings 2"/>
              <a:buNone/>
            </a:pPr>
            <a:endParaRPr lang="en-US" dirty="0"/>
          </a:p>
        </p:txBody>
      </p:sp>
      <p:pic>
        <p:nvPicPr>
          <p:cNvPr id="2050" name="Picture 2" descr="Economcis - Price Cei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12" y="590548"/>
            <a:ext cx="3676650" cy="367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567906" y="2727040"/>
            <a:ext cx="29718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38800" y="1658739"/>
            <a:ext cx="26738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the price control ($600), the </a:t>
            </a:r>
            <a:r>
              <a:rPr lang="en-US" b="1" u="sng" dirty="0" smtClean="0"/>
              <a:t>demand</a:t>
            </a:r>
            <a:r>
              <a:rPr lang="en-US" dirty="0" smtClean="0"/>
              <a:t>           is GREATER than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sz="1000" dirty="0" smtClean="0"/>
          </a:p>
          <a:p>
            <a:endParaRPr lang="en-US" sz="800" dirty="0" smtClean="0"/>
          </a:p>
          <a:p>
            <a:r>
              <a:rPr lang="en-US" dirty="0" smtClean="0"/>
              <a:t>the </a:t>
            </a:r>
            <a:r>
              <a:rPr lang="en-US" b="1" u="sng" dirty="0" smtClean="0"/>
              <a:t>supply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If the ceiling is removed, price would settle AT equilibrium ($900)</a:t>
            </a:r>
            <a:endParaRPr lang="en-US" dirty="0"/>
          </a:p>
        </p:txBody>
      </p:sp>
      <p:sp>
        <p:nvSpPr>
          <p:cNvPr id="9" name="Bent Arrow 8"/>
          <p:cNvSpPr/>
          <p:nvPr/>
        </p:nvSpPr>
        <p:spPr>
          <a:xfrm rot="5400000" flipV="1">
            <a:off x="4138283" y="1101698"/>
            <a:ext cx="721833" cy="2279205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 rot="5400000" flipH="1" flipV="1">
            <a:off x="3341400" y="1437225"/>
            <a:ext cx="734825" cy="3687574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23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3347"/>
            <a:ext cx="7239000" cy="365760"/>
          </a:xfrm>
        </p:spPr>
        <p:txBody>
          <a:bodyPr>
            <a:noAutofit/>
          </a:bodyPr>
          <a:lstStyle/>
          <a:p>
            <a:r>
              <a:rPr lang="en-US" sz="4000" dirty="0" smtClean="0"/>
              <a:t>Price ceiling example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0464"/>
            <a:ext cx="7239000" cy="5617536"/>
          </a:xfrm>
        </p:spPr>
        <p:txBody>
          <a:bodyPr/>
          <a:lstStyle/>
          <a:p>
            <a:r>
              <a:rPr lang="en-US" sz="2800" b="1" dirty="0" smtClean="0"/>
              <a:t>Rent Control </a:t>
            </a:r>
            <a:r>
              <a:rPr lang="en-US" dirty="0" smtClean="0"/>
              <a:t>in </a:t>
            </a:r>
            <a:r>
              <a:rPr lang="en-US" dirty="0" smtClean="0"/>
              <a:t>major cities where </a:t>
            </a:r>
            <a:r>
              <a:rPr lang="en-US" dirty="0" smtClean="0"/>
              <a:t>supply </a:t>
            </a:r>
            <a:r>
              <a:rPr lang="en-US" dirty="0" smtClean="0"/>
              <a:t>of apartments </a:t>
            </a:r>
            <a:r>
              <a:rPr lang="en-US" dirty="0" smtClean="0"/>
              <a:t>is less than demand. Landlords cannot charge more than the ceiling.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NYC Rent Control Law Faces Supreme Court Thre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90800"/>
            <a:ext cx="5562600" cy="415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85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u="sng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DO </a:t>
            </a:r>
            <a:r>
              <a:rPr lang="en-US" sz="6600" u="sng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Now</a:t>
            </a:r>
            <a:endParaRPr lang="en-US" sz="66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10" y="2057400"/>
            <a:ext cx="9063038" cy="5410200"/>
          </a:xfrm>
        </p:spPr>
        <p:txBody>
          <a:bodyPr>
            <a:normAutofit/>
          </a:bodyPr>
          <a:lstStyle/>
          <a:p>
            <a:pPr marL="1028700" indent="-457200">
              <a:lnSpc>
                <a:spcPct val="150000"/>
              </a:lnSpc>
            </a:pPr>
            <a:r>
              <a:rPr lang="en-US" sz="3700" b="1" dirty="0" smtClean="0"/>
              <a:t>Pick up handouts</a:t>
            </a:r>
          </a:p>
          <a:p>
            <a:pPr marL="1028700" indent="-457200">
              <a:lnSpc>
                <a:spcPct val="150000"/>
              </a:lnSpc>
            </a:pPr>
            <a:r>
              <a:rPr lang="en-US" sz="3700" b="1" dirty="0" smtClean="0"/>
              <a:t>Ch</a:t>
            </a:r>
            <a:r>
              <a:rPr lang="en-US" sz="3700" b="1" dirty="0" smtClean="0"/>
              <a:t>. 5 Quiz—Open Notes    </a:t>
            </a:r>
            <a:endParaRPr lang="en-US" sz="3700" b="1" dirty="0" smtClean="0"/>
          </a:p>
          <a:p>
            <a:pPr marL="1028700" indent="-457200">
              <a:lnSpc>
                <a:spcPct val="150000"/>
              </a:lnSpc>
            </a:pPr>
            <a:r>
              <a:rPr lang="en-US" sz="3700" b="1" dirty="0" smtClean="0"/>
              <a:t>Quiz in the t</a:t>
            </a:r>
            <a:r>
              <a:rPr lang="en-US" sz="3700" b="1" dirty="0" smtClean="0"/>
              <a:t>ray </a:t>
            </a:r>
            <a:r>
              <a:rPr lang="en-US" sz="3700" b="1" dirty="0" smtClean="0"/>
              <a:t>when done</a:t>
            </a:r>
          </a:p>
          <a:p>
            <a:pPr marL="742950" indent="-17145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900" b="1" dirty="0"/>
              <a:t> </a:t>
            </a:r>
            <a:endParaRPr lang="en-US" sz="900" b="1" dirty="0" smtClean="0"/>
          </a:p>
          <a:p>
            <a:pPr marL="1028700" indent="-457200">
              <a:spcBef>
                <a:spcPts val="0"/>
              </a:spcBef>
            </a:pPr>
            <a:r>
              <a:rPr lang="en-US" sz="3700" b="1" dirty="0" smtClean="0"/>
              <a:t>Get out a sheet of paper for  </a:t>
            </a:r>
            <a:r>
              <a:rPr lang="en-US" sz="3700" b="1" dirty="0" smtClean="0"/>
              <a:t>Warm-up Questions</a:t>
            </a:r>
          </a:p>
          <a:p>
            <a:pPr marL="742950" indent="-171450"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Dealing with </a:t>
            </a:r>
            <a:r>
              <a:rPr lang="en-US" dirty="0" smtClean="0"/>
              <a:t>SHORTAGES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shortages occur, the government may impose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rationing</a:t>
            </a:r>
            <a:r>
              <a:rPr lang="en-US" b="1" dirty="0" smtClean="0"/>
              <a:t>, </a:t>
            </a:r>
            <a:r>
              <a:rPr lang="en-US" dirty="0" smtClean="0"/>
              <a:t>which is the controlled distribution of a limited supply of a good or service.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79098">
            <a:off x="94165" y="3822828"/>
            <a:ext cx="3514725" cy="1675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9211">
            <a:off x="6674517" y="3343643"/>
            <a:ext cx="2043367" cy="2874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388" y="3908706"/>
            <a:ext cx="373717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239000" cy="5541336"/>
          </a:xfrm>
        </p:spPr>
        <p:txBody>
          <a:bodyPr/>
          <a:lstStyle/>
          <a:p>
            <a:r>
              <a:rPr lang="en-US" dirty="0" smtClean="0"/>
              <a:t>Shortages can also give rise to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markets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smtClean="0"/>
              <a:t>an illegal market in which goods are traded at prices or in quantities higher than those set by law. 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3210526" cy="254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sosoactive.com/wp-content/uploads/2013/02/selling-bootlegg-dv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100" y="3652253"/>
            <a:ext cx="3477100" cy="209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56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u="sng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DO Now-Day 2</a:t>
            </a:r>
            <a:r>
              <a:rPr lang="en-US" sz="6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…</a:t>
            </a:r>
            <a:endParaRPr lang="en-US" sz="66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484026"/>
            <a:ext cx="8991600" cy="541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Thought </a:t>
            </a:r>
            <a:r>
              <a:rPr lang="en-US" sz="35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day</a:t>
            </a:r>
            <a:r>
              <a:rPr lang="en-US" sz="3500" b="1" dirty="0">
                <a:solidFill>
                  <a:schemeClr val="accent4">
                    <a:lumMod val="75000"/>
                  </a:schemeClr>
                </a:solidFill>
              </a:rPr>
              <a:t>—</a:t>
            </a:r>
          </a:p>
          <a:p>
            <a:pPr algn="ctr">
              <a:buNone/>
            </a:pPr>
            <a:r>
              <a:rPr lang="en-US" sz="3500" b="1" dirty="0" smtClean="0">
                <a:solidFill>
                  <a:schemeClr val="accent4">
                    <a:lumMod val="75000"/>
                  </a:schemeClr>
                </a:solidFill>
              </a:rPr>
              <a:t>Be the motivation, not the distraction.  </a:t>
            </a:r>
            <a:endParaRPr lang="en-US" sz="35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3700" b="1" i="1" dirty="0">
                <a:solidFill>
                  <a:schemeClr val="accent4">
                    <a:lumMod val="75000"/>
                  </a:schemeClr>
                </a:solidFill>
              </a:rPr>
              <a:t>						</a:t>
            </a:r>
            <a:r>
              <a:rPr lang="en-US" sz="2200" b="1" i="1" dirty="0" smtClean="0">
                <a:solidFill>
                  <a:schemeClr val="accent4">
                    <a:lumMod val="75000"/>
                  </a:schemeClr>
                </a:solidFill>
              </a:rPr>
              <a:t>Rob Hill Sr.</a:t>
            </a:r>
          </a:p>
          <a:p>
            <a:pPr algn="ctr">
              <a:buNone/>
            </a:pPr>
            <a:endParaRPr lang="en-US" sz="900" b="1" dirty="0" smtClean="0"/>
          </a:p>
          <a:p>
            <a:pPr marL="284163" indent="0"/>
            <a:r>
              <a:rPr lang="en-US" sz="3200" b="1" dirty="0" smtClean="0"/>
              <a:t> Get your graded work from your folder</a:t>
            </a:r>
          </a:p>
          <a:p>
            <a:pPr marL="284163" indent="0"/>
            <a:endParaRPr lang="en-US" sz="800" b="1" dirty="0" smtClean="0"/>
          </a:p>
          <a:p>
            <a:pPr marL="284163" indent="0"/>
            <a:r>
              <a:rPr lang="en-US" sz="3200" b="1" dirty="0" smtClean="0"/>
              <a:t> MAKE-UP QUIZZERS—get a LMC pass </a:t>
            </a:r>
          </a:p>
          <a:p>
            <a:pPr marL="284163" indent="0"/>
            <a:endParaRPr lang="en-US" sz="800" b="1" dirty="0" smtClean="0"/>
          </a:p>
          <a:p>
            <a:pPr marL="688975" indent="-404813"/>
            <a:r>
              <a:rPr lang="en-US" sz="3200" b="1" dirty="0" smtClean="0"/>
              <a:t>Get out your Banana Market handout                  (or get it from the tray)                     </a:t>
            </a:r>
            <a:r>
              <a:rPr lang="en-US" sz="3700" b="1" dirty="0" smtClean="0"/>
              <a:t>	</a:t>
            </a:r>
            <a:endParaRPr lang="en-US" sz="900" b="1" dirty="0" smtClean="0"/>
          </a:p>
          <a:p>
            <a:pPr marL="742950" indent="-17145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2365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87" y="-228600"/>
            <a:ext cx="7239000" cy="1143000"/>
          </a:xfrm>
        </p:spPr>
        <p:txBody>
          <a:bodyPr/>
          <a:lstStyle/>
          <a:p>
            <a:pPr algn="ctr"/>
            <a:r>
              <a:rPr lang="en-US" dirty="0" smtClean="0"/>
              <a:t>Today’s Learning Target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0073" y="1524000"/>
            <a:ext cx="8018028" cy="4462760"/>
            <a:chOff x="-84714" y="2971800"/>
            <a:chExt cx="8018028" cy="4462760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304800" y="3429000"/>
              <a:ext cx="7543800" cy="914400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  <a:buSzPct val="73000"/>
                <a:buFont typeface="Wingdings 2"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-84714" y="2971800"/>
              <a:ext cx="8018028" cy="4462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600" dirty="0" smtClean="0"/>
                <a:t>I will be able to explain how producers &amp;         consumers establish market equilibrium.  I will analyze data and find where market price is established.</a:t>
              </a:r>
            </a:p>
            <a:p>
              <a:pPr algn="ctr"/>
              <a:endParaRPr lang="en-US" sz="1200" dirty="0" smtClean="0"/>
            </a:p>
            <a:p>
              <a:pPr algn="ctr"/>
              <a:endParaRPr lang="en-US" sz="1200" dirty="0"/>
            </a:p>
            <a:p>
              <a:pPr algn="ctr"/>
              <a:r>
                <a:rPr lang="en-US" sz="2600" dirty="0" smtClean="0"/>
                <a:t>I will show I understand what market                        equilibrium is and how market price is                   determined by participating in a banana                   market activity, using the data collected                  there to create a supply &amp; demand graph for             this market, and determining market price.</a:t>
              </a:r>
              <a:endParaRPr lang="en-US" sz="2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11473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 TICKET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239000" cy="484632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71500" y="914400"/>
            <a:ext cx="7010399" cy="5467350"/>
            <a:chOff x="571500" y="914400"/>
            <a:chExt cx="7010399" cy="54673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500" y="914400"/>
              <a:ext cx="7010399" cy="5467350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1752600" y="2590800"/>
              <a:ext cx="50292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52600" y="4648200"/>
              <a:ext cx="50292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Left Brace 9"/>
            <p:cNvSpPr/>
            <p:nvPr/>
          </p:nvSpPr>
          <p:spPr>
            <a:xfrm rot="5400000">
              <a:off x="3809999" y="838200"/>
              <a:ext cx="533400" cy="2667000"/>
            </a:xfrm>
            <a:prstGeom prst="leftBrace">
              <a:avLst>
                <a:gd name="adj1" fmla="val 0"/>
                <a:gd name="adj2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eft Brace 12"/>
            <p:cNvSpPr/>
            <p:nvPr/>
          </p:nvSpPr>
          <p:spPr>
            <a:xfrm rot="16200000">
              <a:off x="3809999" y="3672841"/>
              <a:ext cx="533400" cy="2667000"/>
            </a:xfrm>
            <a:prstGeom prst="leftBrace">
              <a:avLst>
                <a:gd name="adj1" fmla="val 0"/>
                <a:gd name="adj2" fmla="val 50000"/>
              </a:avLst>
            </a:prstGeom>
            <a:ln w="412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46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6903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warm-up </a:t>
            </a:r>
            <a:br>
              <a:rPr lang="en-US" sz="4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4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questions</a:t>
            </a:r>
            <a:endParaRPr lang="en-US" sz="48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49" y="1754673"/>
            <a:ext cx="8077200" cy="48463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1800" b="1" dirty="0" smtClean="0"/>
          </a:p>
          <a:p>
            <a:pPr algn="ctr">
              <a:buNone/>
            </a:pPr>
            <a:r>
              <a:rPr lang="en-US" sz="2800" b="1" i="1" dirty="0" smtClean="0"/>
              <a:t>Think of a product you have recently purchased and the price you paid, and consider these questions...</a:t>
            </a:r>
            <a:endParaRPr lang="en-US" sz="2800" dirty="0" smtClean="0"/>
          </a:p>
          <a:p>
            <a:pPr>
              <a:buNone/>
            </a:pPr>
            <a:endParaRPr lang="en-US" sz="1200" b="1" dirty="0" smtClean="0"/>
          </a:p>
          <a:p>
            <a:pPr marL="457200" indent="-457200">
              <a:buNone/>
            </a:pPr>
            <a:r>
              <a:rPr lang="en-US" sz="2400" b="1" dirty="0" smtClean="0"/>
              <a:t>1)  Why were you willing to buy this product at this price?</a:t>
            </a:r>
          </a:p>
          <a:p>
            <a:pPr marL="457200" indent="-457200">
              <a:buAutoNum type="arabicParenR"/>
            </a:pPr>
            <a:endParaRPr lang="en-US" sz="800" dirty="0" smtClean="0"/>
          </a:p>
          <a:p>
            <a:pPr marL="398463" indent="-398463">
              <a:buNone/>
            </a:pPr>
            <a:r>
              <a:rPr lang="en-US" sz="2400" b="1" dirty="0" smtClean="0"/>
              <a:t>2) Why do you think the seller was willing to sell this </a:t>
            </a:r>
            <a:endParaRPr lang="en-US" sz="2400" dirty="0" smtClean="0"/>
          </a:p>
          <a:p>
            <a:pPr marL="398463" indent="-398463">
              <a:buNone/>
            </a:pPr>
            <a:r>
              <a:rPr lang="en-US" sz="2400" b="1" dirty="0" smtClean="0"/>
              <a:t>     product at that price?</a:t>
            </a:r>
          </a:p>
          <a:p>
            <a:pPr marL="398463" indent="-398463">
              <a:buNone/>
            </a:pPr>
            <a:endParaRPr lang="en-US" sz="800" dirty="0" smtClean="0"/>
          </a:p>
          <a:p>
            <a:pPr marL="457200" indent="-457200">
              <a:buNone/>
            </a:pPr>
            <a:r>
              <a:rPr lang="en-US" sz="2400" b="1" dirty="0" smtClean="0"/>
              <a:t>3) Do you think you paid the "right" price? Why or why not?</a:t>
            </a:r>
            <a:endParaRPr lang="en-US" sz="2400" dirty="0" smtClean="0"/>
          </a:p>
          <a:p>
            <a:pPr>
              <a:buNone/>
            </a:pP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34767">
            <a:off x="220621" y="380178"/>
            <a:ext cx="1465580" cy="825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37825">
            <a:off x="6601889" y="252257"/>
            <a:ext cx="1270000" cy="119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87" y="1105873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Today’s Learning Target</a:t>
            </a:r>
            <a:endParaRPr lang="en-US" sz="4800" dirty="0"/>
          </a:p>
        </p:txBody>
      </p:sp>
      <p:grpSp>
        <p:nvGrpSpPr>
          <p:cNvPr id="4" name="Group 3"/>
          <p:cNvGrpSpPr/>
          <p:nvPr/>
        </p:nvGrpSpPr>
        <p:grpSpPr>
          <a:xfrm>
            <a:off x="477260" y="2590800"/>
            <a:ext cx="7271327" cy="3046988"/>
            <a:chOff x="-84714" y="3429000"/>
            <a:chExt cx="8018028" cy="3046988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304800" y="3429000"/>
              <a:ext cx="7543800" cy="914400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  <a:buSzPct val="73000"/>
                <a:buFont typeface="Wingdings 2"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-84714" y="3429000"/>
              <a:ext cx="8018028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smtClean="0"/>
                <a:t>I </a:t>
              </a:r>
              <a:r>
                <a:rPr lang="en-US" sz="3200" dirty="0" smtClean="0"/>
                <a:t>can explain what market equilibrium is and how it is established.  </a:t>
              </a:r>
            </a:p>
            <a:p>
              <a:pPr algn="ctr"/>
              <a:endParaRPr lang="en-US" sz="3200" dirty="0"/>
            </a:p>
            <a:p>
              <a:pPr algn="ctr"/>
              <a:r>
                <a:rPr lang="en-US" sz="3200" dirty="0" smtClean="0"/>
                <a:t>I will show </a:t>
              </a:r>
              <a:r>
                <a:rPr lang="en-US" sz="3200" dirty="0" smtClean="0"/>
                <a:t>I understand </a:t>
              </a:r>
              <a:r>
                <a:rPr lang="en-US" sz="3200" dirty="0" smtClean="0"/>
                <a:t>by graphing and answering questions related to demand/supply graphs.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322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00" y="1165376"/>
            <a:ext cx="7239000" cy="6858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5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</a:t>
            </a:r>
            <a:r>
              <a:rPr lang="en-US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699" y="2536448"/>
            <a:ext cx="7543800" cy="9144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EC.2.5  </a:t>
            </a:r>
            <a:r>
              <a:rPr lang="en-US" dirty="0" smtClean="0"/>
              <a:t>Explain how the interaction of supply &amp; demand determine equilibrium price.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8000" y="1987851"/>
            <a:ext cx="7239000" cy="685800"/>
          </a:xfrm>
          <a:prstGeom prst="rect">
            <a:avLst/>
          </a:prstGeom>
        </p:spPr>
        <p:txBody>
          <a:bodyPr vert="horz" lIns="45720" tIns="0" rIns="45720" bIns="0" anchor="ctr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Objective:</a:t>
            </a:r>
            <a:endParaRPr kumimoji="0" lang="en-US" sz="2400" b="1" i="0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4976" y="3875276"/>
            <a:ext cx="7239000" cy="685800"/>
          </a:xfrm>
          <a:prstGeom prst="rect">
            <a:avLst/>
          </a:prstGeom>
        </p:spPr>
        <p:txBody>
          <a:bodyPr vert="horz" lIns="45720" tIns="0" rIns="45720" bIns="0" anchor="ctr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ESSENTIAL QUESTIONS:</a:t>
            </a:r>
            <a:endParaRPr kumimoji="0" lang="en-US" sz="2400" b="1" i="0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4976" y="4561076"/>
            <a:ext cx="734255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/>
              <a:t>-What influences supply &amp; demand?</a:t>
            </a:r>
          </a:p>
          <a:p>
            <a:r>
              <a:rPr lang="en-US" sz="2600" dirty="0" smtClean="0"/>
              <a:t>-How is price determined in a market economy?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53340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 smtClean="0"/>
              <a:t>CONCEPT PREVIEW</a:t>
            </a:r>
            <a:br>
              <a:rPr lang="en-US" i="1" dirty="0" smtClean="0"/>
            </a:br>
            <a:r>
              <a:rPr lang="en-US" sz="800" i="1" dirty="0"/>
              <a:t>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err="1" smtClean="0"/>
              <a:t>Econmovies</a:t>
            </a:r>
            <a:r>
              <a:rPr lang="en-US" dirty="0" smtClean="0"/>
              <a:t>: Indiana Jones</a:t>
            </a:r>
            <a:endParaRPr lang="en-US" dirty="0"/>
          </a:p>
        </p:txBody>
      </p:sp>
      <p:pic>
        <p:nvPicPr>
          <p:cNvPr id="1026" name="Picture 2" descr="Indiana Jones and the Complete Adventures on Blu-ra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692912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04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-381000"/>
            <a:ext cx="7239000" cy="1219200"/>
          </a:xfrm>
        </p:spPr>
        <p:txBody>
          <a:bodyPr/>
          <a:lstStyle/>
          <a:p>
            <a:r>
              <a:rPr lang="en-US" dirty="0" smtClean="0"/>
              <a:t>Market Balance: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295400"/>
            <a:ext cx="7239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Interaction between consumers </a:t>
            </a:r>
            <a:r>
              <a:rPr lang="en-US" sz="2600" dirty="0"/>
              <a:t>and producers drives prices to a </a:t>
            </a:r>
            <a:r>
              <a:rPr lang="en-US" sz="2600" dirty="0" smtClean="0"/>
              <a:t>                              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 </a:t>
            </a:r>
            <a:r>
              <a:rPr lang="en-US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equilibrium point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/>
              <a:t>at which </a:t>
            </a:r>
            <a:r>
              <a:rPr lang="en-US" sz="2600" b="1" i="1" dirty="0"/>
              <a:t>the quantity demanded and the quantity supplied are </a:t>
            </a:r>
            <a:r>
              <a:rPr lang="en-US" sz="2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equal</a:t>
            </a:r>
            <a:r>
              <a:rPr lang="en-US" sz="2600" b="1" dirty="0"/>
              <a:t>.</a:t>
            </a:r>
          </a:p>
          <a:p>
            <a:endParaRPr lang="en-US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The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equilibrium                                       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smtClean="0"/>
              <a:t>is </a:t>
            </a:r>
            <a:r>
              <a:rPr lang="en-US" sz="2600" dirty="0" smtClean="0"/>
              <a:t>set at this                                      intersecting point.</a:t>
            </a:r>
          </a:p>
          <a:p>
            <a:endParaRPr lang="en-US" dirty="0"/>
          </a:p>
        </p:txBody>
      </p:sp>
      <p:pic>
        <p:nvPicPr>
          <p:cNvPr id="1026" name="Picture 2" descr="http://www.amosweb.com/images/MkEq001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76600"/>
            <a:ext cx="3348103" cy="321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ent Arrow 4"/>
          <p:cNvSpPr/>
          <p:nvPr/>
        </p:nvSpPr>
        <p:spPr>
          <a:xfrm rot="5400000">
            <a:off x="5791200" y="3200400"/>
            <a:ext cx="2133600" cy="457200"/>
          </a:xfrm>
          <a:prstGeom prst="bentArrow">
            <a:avLst>
              <a:gd name="adj1" fmla="val 25000"/>
              <a:gd name="adj2" fmla="val 3629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733800" y="4495800"/>
            <a:ext cx="1600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8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6871"/>
            <a:ext cx="7239000" cy="1143000"/>
          </a:xfrm>
        </p:spPr>
        <p:txBody>
          <a:bodyPr/>
          <a:lstStyle/>
          <a:p>
            <a:r>
              <a:rPr lang="en-US" dirty="0" smtClean="0"/>
              <a:t>Market imbalance: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48463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sz="3200" b="1" u="sng" dirty="0" smtClean="0"/>
              <a:t>surplus</a:t>
            </a:r>
            <a:r>
              <a:rPr lang="en-US" dirty="0" smtClean="0"/>
              <a:t> occurs when the price is set </a:t>
            </a:r>
            <a:r>
              <a:rPr lang="en-US" b="1" i="1" dirty="0" smtClean="0"/>
              <a:t>too high</a:t>
            </a:r>
            <a:r>
              <a:rPr lang="en-US" dirty="0" smtClean="0"/>
              <a:t>. </a:t>
            </a:r>
            <a:r>
              <a:rPr lang="en-US" dirty="0"/>
              <a:t>Q</a:t>
            </a:r>
            <a:r>
              <a:rPr lang="en-US" dirty="0" smtClean="0"/>
              <a:t>uantity supplied (QS)  </a:t>
            </a:r>
            <a:r>
              <a:rPr lang="en-US" sz="4800" b="1" dirty="0" smtClean="0"/>
              <a:t>&gt;</a:t>
            </a:r>
            <a:r>
              <a:rPr lang="en-US" sz="3600" b="1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quantity demanded (QD)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https://friedmanseconomy.files.wordpress.com/2012/11/surplus1.png?w=5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30211"/>
            <a:ext cx="55626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40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7239000" cy="1143000"/>
          </a:xfrm>
        </p:spPr>
        <p:txBody>
          <a:bodyPr/>
          <a:lstStyle/>
          <a:p>
            <a:r>
              <a:rPr lang="en-US" dirty="0"/>
              <a:t>Market imbalance: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9416"/>
            <a:ext cx="8229600" cy="4846320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Shortage</a:t>
            </a:r>
            <a:r>
              <a:rPr lang="en-US" dirty="0" smtClean="0"/>
              <a:t> occurs when price is set </a:t>
            </a:r>
            <a:r>
              <a:rPr lang="en-US" b="1" i="1" dirty="0" smtClean="0"/>
              <a:t>too low</a:t>
            </a:r>
            <a:r>
              <a:rPr lang="en-US" dirty="0" smtClean="0"/>
              <a:t>. </a:t>
            </a:r>
            <a:r>
              <a:rPr lang="en-US" dirty="0" smtClean="0"/>
              <a:t>Quantity demanded (QD) </a:t>
            </a:r>
            <a:r>
              <a:rPr lang="en-US" sz="5400" b="1" dirty="0" smtClean="0"/>
              <a:t>&gt;</a:t>
            </a:r>
            <a:r>
              <a:rPr lang="en-US" dirty="0" smtClean="0"/>
              <a:t> quantity supplied (QS).</a:t>
            </a:r>
            <a:endParaRPr lang="en-US" dirty="0"/>
          </a:p>
        </p:txBody>
      </p:sp>
      <p:pic>
        <p:nvPicPr>
          <p:cNvPr id="2050" name="Picture 2" descr="A Short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42515"/>
            <a:ext cx="4278923" cy="351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54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1589</TotalTime>
  <Words>853</Words>
  <Application>Microsoft Office PowerPoint</Application>
  <PresentationFormat>On-screen Show (4:3)</PresentationFormat>
  <Paragraphs>157</Paragraphs>
  <Slides>24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Trebuchet MS</vt:lpstr>
      <vt:lpstr>Wingdings</vt:lpstr>
      <vt:lpstr>Wingdings 2</vt:lpstr>
      <vt:lpstr>Opulent</vt:lpstr>
      <vt:lpstr>Ch. 6: Equilibrium </vt:lpstr>
      <vt:lpstr>DO Now</vt:lpstr>
      <vt:lpstr>warm-up  questions</vt:lpstr>
      <vt:lpstr>Today’s Learning Target</vt:lpstr>
      <vt:lpstr>ToDAY’s LeSSON </vt:lpstr>
      <vt:lpstr>CONCEPT PREVIEW   Econmovies: Indiana Jones</vt:lpstr>
      <vt:lpstr>Market Balance:</vt:lpstr>
      <vt:lpstr>Market imbalance:</vt:lpstr>
      <vt:lpstr>Market imbalance:</vt:lpstr>
      <vt:lpstr>Gov’t Intervention             IN Mixed-Market Economies</vt:lpstr>
      <vt:lpstr>PowerPoint Presentation</vt:lpstr>
      <vt:lpstr>TWO KINDS OF                                   PRICE CONTROLS </vt:lpstr>
      <vt:lpstr>PowerPoint Presentation</vt:lpstr>
      <vt:lpstr>Price floor examples</vt:lpstr>
      <vt:lpstr>PowerPoint Presentation</vt:lpstr>
      <vt:lpstr> </vt:lpstr>
      <vt:lpstr>PowerPoint Presentation</vt:lpstr>
      <vt:lpstr>PowerPoint Presentation</vt:lpstr>
      <vt:lpstr>Price ceiling example</vt:lpstr>
      <vt:lpstr>Dealing with SHORTAGES</vt:lpstr>
      <vt:lpstr>PowerPoint Presentation</vt:lpstr>
      <vt:lpstr>DO Now-Day 2…</vt:lpstr>
      <vt:lpstr>Today’s Learning Target</vt:lpstr>
      <vt:lpstr>EXIT TICKET</vt:lpstr>
    </vt:vector>
  </TitlesOfParts>
  <Company>Virginia Beach City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P. Adams</dc:creator>
  <cp:lastModifiedBy>Tawnia L. Dossett</cp:lastModifiedBy>
  <cp:revision>43</cp:revision>
  <cp:lastPrinted>2013-10-21T20:00:53Z</cp:lastPrinted>
  <dcterms:created xsi:type="dcterms:W3CDTF">2015-03-29T21:26:22Z</dcterms:created>
  <dcterms:modified xsi:type="dcterms:W3CDTF">2017-10-20T16:41:50Z</dcterms:modified>
</cp:coreProperties>
</file>